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88" r:id="rId3"/>
    <p:sldId id="299" r:id="rId4"/>
    <p:sldId id="279" r:id="rId5"/>
    <p:sldId id="280" r:id="rId6"/>
    <p:sldId id="294" r:id="rId7"/>
    <p:sldId id="292" r:id="rId8"/>
    <p:sldId id="298" r:id="rId9"/>
    <p:sldId id="289" r:id="rId10"/>
    <p:sldId id="290" r:id="rId11"/>
    <p:sldId id="297" r:id="rId12"/>
    <p:sldId id="296" r:id="rId13"/>
    <p:sldId id="307" r:id="rId14"/>
    <p:sldId id="306" r:id="rId15"/>
    <p:sldId id="302" r:id="rId16"/>
    <p:sldId id="309" r:id="rId17"/>
    <p:sldId id="301" r:id="rId18"/>
    <p:sldId id="304" r:id="rId19"/>
    <p:sldId id="308" r:id="rId20"/>
    <p:sldId id="284" r:id="rId21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3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3E189-0554-4BC1-9D14-534128FCA2C3}" type="datetimeFigureOut">
              <a:rPr lang="es-AR" smtClean="0"/>
              <a:t>29/09/2016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C936F4-B8AB-44A2-AF8F-4ADC97E13C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260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936F4-B8AB-44A2-AF8F-4ADC97E13C6F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489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2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36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7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64344" y="3018235"/>
            <a:ext cx="8215313" cy="1562695"/>
          </a:xfrm>
          <a:prstGeom prst="rect">
            <a:avLst/>
          </a:prstGeom>
        </p:spPr>
        <p:txBody>
          <a:bodyPr/>
          <a:lstStyle>
            <a:lvl1pPr>
              <a:defRPr sz="4400" spc="697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400" cap="all" spc="697">
                <a:solidFill>
                  <a:srgbClr val="FFFFFF"/>
                </a:solidFill>
              </a:rPr>
              <a:t>Texto del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64344" y="2402086"/>
            <a:ext cx="8215313" cy="6250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sz="1700" cap="all" spc="27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160729">
              <a:spcBef>
                <a:spcPts val="0"/>
              </a:spcBef>
              <a:buClrTx/>
              <a:buSzTx/>
              <a:buNone/>
              <a:defRPr sz="1700" cap="all" spc="27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321457">
              <a:spcBef>
                <a:spcPts val="0"/>
              </a:spcBef>
              <a:buClrTx/>
              <a:buSzTx/>
              <a:buNone/>
              <a:defRPr sz="1700" cap="all" spc="27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482186">
              <a:spcBef>
                <a:spcPts val="0"/>
              </a:spcBef>
              <a:buClrTx/>
              <a:buSzTx/>
              <a:buNone/>
              <a:defRPr sz="1700" cap="all" spc="27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642915">
              <a:spcBef>
                <a:spcPts val="0"/>
              </a:spcBef>
              <a:buClrTx/>
              <a:buSzTx/>
              <a:buNone/>
              <a:defRPr sz="1700" cap="all" spc="27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1700" cap="all" spc="270">
                <a:solidFill>
                  <a:srgbClr val="55D7FF"/>
                </a:solidFill>
              </a:rPr>
              <a:t>Nivel de texto 1</a:t>
            </a:r>
          </a:p>
          <a:p>
            <a:pPr lvl="1">
              <a:defRPr sz="1800" cap="none" spc="0">
                <a:solidFill>
                  <a:srgbClr val="000000"/>
                </a:solidFill>
              </a:defRPr>
            </a:pPr>
            <a:r>
              <a:rPr sz="1700" cap="all" spc="270">
                <a:solidFill>
                  <a:srgbClr val="55D7FF"/>
                </a:solidFill>
              </a:rPr>
              <a:t>Nivel de texto 2</a:t>
            </a:r>
          </a:p>
          <a:p>
            <a:pPr lvl="2">
              <a:defRPr sz="1800" cap="none" spc="0">
                <a:solidFill>
                  <a:srgbClr val="000000"/>
                </a:solidFill>
              </a:defRPr>
            </a:pPr>
            <a:r>
              <a:rPr sz="1700" cap="all" spc="270">
                <a:solidFill>
                  <a:srgbClr val="55D7FF"/>
                </a:solidFill>
              </a:rPr>
              <a:t>Nivel de texto 3</a:t>
            </a:r>
          </a:p>
          <a:p>
            <a:pPr lvl="3">
              <a:defRPr sz="1800" cap="none" spc="0">
                <a:solidFill>
                  <a:srgbClr val="000000"/>
                </a:solidFill>
              </a:defRPr>
            </a:pPr>
            <a:r>
              <a:rPr sz="1700" cap="all" spc="270">
                <a:solidFill>
                  <a:srgbClr val="55D7FF"/>
                </a:solidFill>
              </a:rPr>
              <a:t>Nivel de texto 4</a:t>
            </a:r>
          </a:p>
          <a:p>
            <a:pPr lvl="4">
              <a:defRPr sz="1800" cap="none" spc="0">
                <a:solidFill>
                  <a:srgbClr val="000000"/>
                </a:solidFill>
              </a:defRPr>
            </a:pPr>
            <a:r>
              <a:rPr sz="1700" cap="all" spc="270">
                <a:solidFill>
                  <a:srgbClr val="55D7FF"/>
                </a:solidFill>
              </a:rPr>
              <a:t>Nivel de texto 5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12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33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43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9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08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20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47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51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DEE9E-B9AB-6849-900A-D4531BFC104B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37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is.org.ar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0526" y="2912869"/>
            <a:ext cx="7376160" cy="1265826"/>
          </a:xfrm>
        </p:spPr>
        <p:txBody>
          <a:bodyPr>
            <a:no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Expo Medical 2016</a:t>
            </a:r>
            <a:br>
              <a:rPr lang="es-ES" dirty="0" smtClean="0"/>
            </a:br>
            <a:r>
              <a:rPr lang="es-ES" dirty="0" smtClean="0"/>
              <a:t>MAIS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000" dirty="0" smtClean="0"/>
              <a:t>Guía de Implementación </a:t>
            </a:r>
            <a:br>
              <a:rPr lang="es-ES" sz="2000" dirty="0" smtClean="0"/>
            </a:br>
            <a:r>
              <a:rPr lang="es-ES" sz="2000" dirty="0" smtClean="0"/>
              <a:t>HL7 CDA R2</a:t>
            </a:r>
            <a:br>
              <a:rPr lang="es-ES" sz="2000" dirty="0" smtClean="0"/>
            </a:br>
            <a:endParaRPr lang="es-ES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9846" y="5381897"/>
            <a:ext cx="8189507" cy="879566"/>
          </a:xfrm>
        </p:spPr>
        <p:txBody>
          <a:bodyPr>
            <a:noAutofit/>
          </a:bodyPr>
          <a:lstStyle/>
          <a:p>
            <a:r>
              <a:rPr lang="es-ES" sz="2000" dirty="0" smtClean="0"/>
              <a:t>Diego Waksman – Usuaria - Hospital Alemán de Buenos Aires</a:t>
            </a:r>
          </a:p>
          <a:p>
            <a:r>
              <a:rPr lang="es-ES" sz="2000" dirty="0" smtClean="0"/>
              <a:t>Diego Kaminker – Usuaria - HL7 Argentina – Kern IT </a:t>
            </a:r>
            <a:r>
              <a:rPr lang="es-ES" sz="2000" dirty="0" err="1" smtClean="0"/>
              <a:t>srl</a:t>
            </a:r>
            <a:r>
              <a:rPr lang="es-ES" sz="2000" dirty="0" smtClean="0"/>
              <a:t>  </a:t>
            </a:r>
          </a:p>
        </p:txBody>
      </p:sp>
      <p:pic>
        <p:nvPicPr>
          <p:cNvPr id="6" name="Marcador de posición de imagen 4" descr="Mais – Marco Argentino de Interoperabilidad en Salu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" r="3902"/>
          <a:stretch>
            <a:fillRect/>
          </a:stretch>
        </p:blipFill>
        <p:spPr>
          <a:xfrm>
            <a:off x="2290354" y="189187"/>
            <a:ext cx="4702630" cy="261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3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4" name="Shape 54"/>
          <p:cNvSpPr/>
          <p:nvPr/>
        </p:nvSpPr>
        <p:spPr>
          <a:xfrm>
            <a:off x="5278602" y="343449"/>
            <a:ext cx="3162721" cy="367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Prestadores Habituales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Alemán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Italiano de Buenos Aires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Laboratorio Stamboulian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Centro de Diagnóstico Rossi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Pediatra de Cabecera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Traumatólogo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Urólogo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Endocrinólogo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Kinesiólogo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Oftalmólogo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Otrosólogos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accent1"/>
                </a:solidFill>
              </a:rPr>
              <a:t>Definiciones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80393" y="2000630"/>
            <a:ext cx="79931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Documentación Generada</a:t>
            </a:r>
          </a:p>
          <a:p>
            <a:endParaRPr lang="es-ES" sz="3200" b="1" dirty="0" smtClean="0"/>
          </a:p>
          <a:p>
            <a:r>
              <a:rPr lang="es-ES" sz="3200" b="1" dirty="0" smtClean="0"/>
              <a:t>1- Metadatos</a:t>
            </a:r>
          </a:p>
          <a:p>
            <a:r>
              <a:rPr lang="es-ES" sz="3200" b="1" dirty="0"/>
              <a:t>2</a:t>
            </a:r>
            <a:r>
              <a:rPr lang="es-ES" sz="3200" b="1" dirty="0" smtClean="0"/>
              <a:t>- Análisis de la Información</a:t>
            </a:r>
          </a:p>
          <a:p>
            <a:r>
              <a:rPr lang="es-ES" sz="3200" b="1" dirty="0" smtClean="0"/>
              <a:t>3- Guía de Implementación</a:t>
            </a:r>
          </a:p>
          <a:p>
            <a:r>
              <a:rPr lang="es-ES" sz="3200" b="1" dirty="0" smtClean="0"/>
              <a:t>4- Ejemplos de cada Tipo de Documento</a:t>
            </a:r>
          </a:p>
          <a:p>
            <a:r>
              <a:rPr lang="es-ES" sz="3200" b="1" dirty="0" smtClean="0"/>
              <a:t>5- Tablas comunes / Identificadores</a:t>
            </a:r>
          </a:p>
        </p:txBody>
      </p:sp>
    </p:spTree>
    <p:extLst>
      <p:ext uri="{BB962C8B-B14F-4D97-AF65-F5344CB8AC3E}">
        <p14:creationId xmlns:p14="http://schemas.microsoft.com/office/powerpoint/2010/main" val="1653797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spc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Documentos Definidos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162594" y="1417638"/>
            <a:ext cx="75242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AR" sz="2200" dirty="0" err="1" smtClean="0"/>
              <a:t>Epicrisis</a:t>
            </a:r>
            <a:endParaRPr lang="es-AR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Protocolo Quirúrgico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Historia </a:t>
            </a:r>
            <a:r>
              <a:rPr lang="es-AR" sz="2200" dirty="0"/>
              <a:t>Clínica de </a:t>
            </a:r>
            <a:r>
              <a:rPr lang="es-AR" sz="2200" dirty="0" smtClean="0"/>
              <a:t>Ingreso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Nota </a:t>
            </a:r>
            <a:r>
              <a:rPr lang="es-AR" sz="2200" dirty="0"/>
              <a:t>de Evolución / </a:t>
            </a:r>
            <a:r>
              <a:rPr lang="es-AR" sz="2200" dirty="0" smtClean="0"/>
              <a:t>Interconsulta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Hoja </a:t>
            </a:r>
            <a:r>
              <a:rPr lang="es-AR" sz="2200" dirty="0"/>
              <a:t>de </a:t>
            </a:r>
            <a:r>
              <a:rPr lang="es-AR" sz="2200" dirty="0" smtClean="0"/>
              <a:t>Indicaciones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Hoja </a:t>
            </a:r>
            <a:r>
              <a:rPr lang="es-AR" sz="2200" dirty="0"/>
              <a:t>de </a:t>
            </a:r>
            <a:r>
              <a:rPr lang="es-AR" sz="2200" dirty="0" smtClean="0"/>
              <a:t>Enfermería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Informe </a:t>
            </a:r>
            <a:r>
              <a:rPr lang="es-AR" sz="2200" dirty="0"/>
              <a:t>Clínico de </a:t>
            </a:r>
            <a:r>
              <a:rPr lang="es-AR" sz="2200" dirty="0" smtClean="0"/>
              <a:t>Pre admisión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Informe </a:t>
            </a:r>
            <a:r>
              <a:rPr lang="es-AR" sz="2200" dirty="0"/>
              <a:t>de </a:t>
            </a:r>
            <a:r>
              <a:rPr lang="es-AR" sz="2200" dirty="0" smtClean="0"/>
              <a:t>Anatomía Patológica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Protocolo </a:t>
            </a:r>
            <a:r>
              <a:rPr lang="es-AR" sz="2200" dirty="0"/>
              <a:t>de </a:t>
            </a:r>
            <a:r>
              <a:rPr lang="es-AR" sz="2200" dirty="0" smtClean="0"/>
              <a:t>Anestesia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Consentimiento Informado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Informe </a:t>
            </a:r>
            <a:r>
              <a:rPr lang="es-AR" sz="2200" dirty="0"/>
              <a:t>de </a:t>
            </a:r>
            <a:r>
              <a:rPr lang="es-AR" sz="2200" dirty="0" smtClean="0"/>
              <a:t>Laboratorio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Protocolo </a:t>
            </a:r>
            <a:r>
              <a:rPr lang="es-AR" sz="2200" dirty="0"/>
              <a:t>de </a:t>
            </a:r>
            <a:r>
              <a:rPr lang="es-AR" sz="2200" dirty="0" smtClean="0"/>
              <a:t>Procedimiento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Informe </a:t>
            </a:r>
            <a:r>
              <a:rPr lang="es-AR" sz="2200" dirty="0"/>
              <a:t>de Diagnóstico por </a:t>
            </a:r>
            <a:r>
              <a:rPr lang="es-AR" sz="2200" dirty="0" smtClean="0"/>
              <a:t>Imágenes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Informe </a:t>
            </a:r>
            <a:r>
              <a:rPr lang="es-AR" sz="2200" dirty="0"/>
              <a:t>de Atención </a:t>
            </a:r>
            <a:r>
              <a:rPr lang="es-AR" sz="2200" dirty="0" smtClean="0"/>
              <a:t>Pre hospitalaria</a:t>
            </a:r>
            <a:endParaRPr lang="es-E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388656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4" name="Shape 54"/>
          <p:cNvSpPr/>
          <p:nvPr/>
        </p:nvSpPr>
        <p:spPr>
          <a:xfrm>
            <a:off x="5278602" y="343449"/>
            <a:ext cx="3162721" cy="367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Prestadores Habituales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Alemán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Italiano de Buenos Aires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Laboratorio Stamboulian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Centro de Diagnóstico Rossi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Pediatra de Cabecera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Traumatólogo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Urólogo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Endocrinólogo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Kinesiólogo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Oftalmólogo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Otrosólogos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Mensajes para Facturación y Débitos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682187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ES" sz="2800" b="1" dirty="0" smtClean="0"/>
              <a:t>Definición de Estándar y Guía de Implementación FHIR  (</a:t>
            </a:r>
            <a:r>
              <a:rPr lang="es-AR" sz="2800" dirty="0" err="1"/>
              <a:t>Fast</a:t>
            </a:r>
            <a:r>
              <a:rPr lang="es-AR" sz="2800" dirty="0"/>
              <a:t> </a:t>
            </a:r>
            <a:r>
              <a:rPr lang="es-AR" sz="2800" dirty="0" err="1"/>
              <a:t>Healthcare</a:t>
            </a:r>
            <a:r>
              <a:rPr lang="es-AR" sz="2800" dirty="0"/>
              <a:t> </a:t>
            </a:r>
            <a:r>
              <a:rPr lang="es-AR" sz="2800" dirty="0" err="1"/>
              <a:t>Interoperability</a:t>
            </a:r>
            <a:r>
              <a:rPr lang="es-AR" sz="2800" dirty="0"/>
              <a:t> </a:t>
            </a:r>
            <a:r>
              <a:rPr lang="es-AR" sz="2800" dirty="0" err="1" smtClean="0"/>
              <a:t>Resources</a:t>
            </a:r>
            <a:r>
              <a:rPr lang="es-AR" sz="2800" dirty="0" smtClean="0"/>
              <a:t>), </a:t>
            </a:r>
            <a:r>
              <a:rPr lang="es-ES" sz="2800" b="1" dirty="0" smtClean="0"/>
              <a:t>que es el nuevo estándar de HL7 que incluye facturación y débitos</a:t>
            </a:r>
          </a:p>
          <a:p>
            <a:pPr marL="457200" indent="-457200">
              <a:buFontTx/>
              <a:buChar char="-"/>
            </a:pPr>
            <a:endParaRPr lang="es-ES" sz="2800" b="1" dirty="0" smtClean="0"/>
          </a:p>
          <a:p>
            <a:pPr marL="457200" indent="-457200">
              <a:buFontTx/>
              <a:buChar char="-"/>
            </a:pPr>
            <a:r>
              <a:rPr lang="es-ES" sz="2800" b="1" dirty="0" smtClean="0"/>
              <a:t>FHIR incorpora a partir de </a:t>
            </a:r>
            <a:r>
              <a:rPr lang="es-ES" sz="2800" b="1" dirty="0" err="1" smtClean="0"/>
              <a:t>Release</a:t>
            </a:r>
            <a:r>
              <a:rPr lang="es-ES" sz="2800" b="1" dirty="0" smtClean="0"/>
              <a:t> 2.1 (Jul. 2015) elementos para facturación / e-</a:t>
            </a:r>
            <a:r>
              <a:rPr lang="es-ES" sz="2800" b="1" dirty="0" err="1" smtClean="0"/>
              <a:t>claims</a:t>
            </a:r>
            <a:endParaRPr lang="es-ES" sz="2800" b="1" dirty="0"/>
          </a:p>
          <a:p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3838301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600890" y="1923538"/>
            <a:ext cx="80293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AR" sz="2400" b="1" dirty="0" err="1" smtClean="0"/>
              <a:t>Bundle</a:t>
            </a:r>
            <a:r>
              <a:rPr lang="es-AR" sz="2400" dirty="0" smtClean="0"/>
              <a:t>: Contenedor de todos los recurso </a:t>
            </a:r>
            <a:r>
              <a:rPr lang="es-AR" sz="2400" dirty="0" smtClean="0">
                <a:sym typeface="Wingdings" panose="05000000000000000000" pitchFamily="2" charset="2"/>
              </a:rPr>
              <a:t> </a:t>
            </a:r>
            <a:r>
              <a:rPr lang="es-AR" sz="2400" dirty="0" err="1" smtClean="0">
                <a:sym typeface="Wingdings" panose="05000000000000000000" pitchFamily="2" charset="2"/>
              </a:rPr>
              <a:t>Transaction</a:t>
            </a:r>
            <a:endParaRPr lang="es-AR" sz="24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s-AR" sz="2400" b="1" dirty="0" err="1" smtClean="0">
                <a:sym typeface="Wingdings" panose="05000000000000000000" pitchFamily="2" charset="2"/>
              </a:rPr>
              <a:t>Patient</a:t>
            </a:r>
            <a:r>
              <a:rPr lang="es-AR" sz="2400" dirty="0" smtClean="0">
                <a:sym typeface="Wingdings" panose="05000000000000000000" pitchFamily="2" charset="2"/>
              </a:rPr>
              <a:t>: Datos demográficos y de afiliación</a:t>
            </a:r>
          </a:p>
          <a:p>
            <a:pPr marL="342900" indent="-342900">
              <a:buAutoNum type="arabicPeriod"/>
            </a:pPr>
            <a:r>
              <a:rPr lang="es-AR" sz="2400" b="1" dirty="0" err="1" smtClean="0">
                <a:sym typeface="Wingdings" panose="05000000000000000000" pitchFamily="2" charset="2"/>
              </a:rPr>
              <a:t>Organization</a:t>
            </a:r>
            <a:r>
              <a:rPr lang="es-AR" sz="2400" dirty="0" smtClean="0">
                <a:sym typeface="Wingdings" panose="05000000000000000000" pitchFamily="2" charset="2"/>
              </a:rPr>
              <a:t>: Identificación del Prestador y Financiador</a:t>
            </a:r>
          </a:p>
          <a:p>
            <a:pPr marL="342900" indent="-342900">
              <a:buAutoNum type="arabicPeriod"/>
            </a:pPr>
            <a:r>
              <a:rPr lang="es-AR" sz="2400" b="1" dirty="0" err="1" smtClean="0">
                <a:sym typeface="Wingdings" panose="05000000000000000000" pitchFamily="2" charset="2"/>
              </a:rPr>
              <a:t>Opertation</a:t>
            </a:r>
            <a:r>
              <a:rPr lang="es-AR" sz="2400" b="1" dirty="0" smtClean="0">
                <a:sym typeface="Wingdings" panose="05000000000000000000" pitchFamily="2" charset="2"/>
              </a:rPr>
              <a:t> </a:t>
            </a:r>
            <a:r>
              <a:rPr lang="es-AR" sz="2400" b="1" dirty="0" err="1" smtClean="0">
                <a:sym typeface="Wingdings" panose="05000000000000000000" pitchFamily="2" charset="2"/>
              </a:rPr>
              <a:t>Outcome</a:t>
            </a:r>
            <a:r>
              <a:rPr lang="es-AR" sz="2400" dirty="0" smtClean="0">
                <a:sym typeface="Wingdings" panose="05000000000000000000" pitchFamily="2" charset="2"/>
              </a:rPr>
              <a:t>: Resultado de la transacción. Autorización.</a:t>
            </a:r>
          </a:p>
          <a:p>
            <a:pPr marL="342900" indent="-342900">
              <a:buAutoNum type="arabicPeriod"/>
            </a:pPr>
            <a:r>
              <a:rPr lang="es-AR" sz="2400" b="1" dirty="0" err="1" smtClean="0">
                <a:sym typeface="Wingdings" panose="05000000000000000000" pitchFamily="2" charset="2"/>
              </a:rPr>
              <a:t>Encounter</a:t>
            </a:r>
            <a:r>
              <a:rPr lang="es-AR" sz="2400" dirty="0" smtClean="0">
                <a:sym typeface="Wingdings" panose="05000000000000000000" pitchFamily="2" charset="2"/>
              </a:rPr>
              <a:t>: Episodio de atención</a:t>
            </a:r>
          </a:p>
          <a:p>
            <a:pPr marL="342900" indent="-342900">
              <a:buAutoNum type="arabicPeriod"/>
            </a:pPr>
            <a:r>
              <a:rPr lang="es-AR" sz="2400" b="1" dirty="0" err="1" smtClean="0">
                <a:sym typeface="Wingdings" panose="05000000000000000000" pitchFamily="2" charset="2"/>
              </a:rPr>
              <a:t>Practitioner</a:t>
            </a:r>
            <a:r>
              <a:rPr lang="es-AR" sz="2400" dirty="0" smtClean="0">
                <a:sym typeface="Wingdings" panose="05000000000000000000" pitchFamily="2" charset="2"/>
              </a:rPr>
              <a:t>: Profesionales involucrados en la transacción</a:t>
            </a:r>
            <a:endParaRPr lang="es-AR" sz="2400" dirty="0" smtClean="0"/>
          </a:p>
          <a:p>
            <a:pPr marL="342900" indent="-342900">
              <a:buAutoNum type="arabicPeriod"/>
            </a:pPr>
            <a:endParaRPr lang="es-AR" sz="24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055224" y="274638"/>
            <a:ext cx="51554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Contenido Detalle FC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9516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27611" y="1236598"/>
            <a:ext cx="75329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a. Tipo de Transacción: </a:t>
            </a:r>
            <a:r>
              <a:rPr lang="es-AR" sz="2000" b="1" dirty="0" smtClean="0"/>
              <a:t>Facturación</a:t>
            </a:r>
            <a:r>
              <a:rPr lang="es-AR" sz="2000" dirty="0" smtClean="0"/>
              <a:t> </a:t>
            </a:r>
            <a:r>
              <a:rPr lang="es-AR" sz="1600" dirty="0" smtClean="0"/>
              <a:t>(</a:t>
            </a:r>
            <a:r>
              <a:rPr lang="es-AR" sz="1600" dirty="0" err="1" smtClean="0"/>
              <a:t>Bundle</a:t>
            </a:r>
            <a:r>
              <a:rPr lang="es-AR" sz="1600" dirty="0" smtClean="0"/>
              <a:t>)</a:t>
            </a:r>
          </a:p>
          <a:p>
            <a:pPr lvl="1"/>
            <a:r>
              <a:rPr lang="es-AR" sz="1600" dirty="0" smtClean="0"/>
              <a:t>a.1. Prestadora</a:t>
            </a:r>
          </a:p>
          <a:p>
            <a:pPr lvl="1"/>
            <a:r>
              <a:rPr lang="es-AR" sz="1600" dirty="0" smtClean="0"/>
              <a:t>a.2. Financiadora</a:t>
            </a:r>
          </a:p>
          <a:p>
            <a:pPr lvl="1"/>
            <a:r>
              <a:rPr lang="es-AR" sz="1600" dirty="0" smtClean="0"/>
              <a:t>a.3. </a:t>
            </a:r>
            <a:r>
              <a:rPr lang="es-AR" sz="1600" dirty="0" smtClean="0"/>
              <a:t>CLAIM</a:t>
            </a:r>
            <a:r>
              <a:rPr lang="es-AR" sz="1600" dirty="0" smtClean="0"/>
              <a:t>: </a:t>
            </a:r>
            <a:r>
              <a:rPr lang="es-AR" sz="1600" dirty="0" smtClean="0"/>
              <a:t>Detalle del ítem de facturación</a:t>
            </a:r>
          </a:p>
          <a:p>
            <a:pPr lvl="1"/>
            <a:r>
              <a:rPr lang="es-AR" sz="1600" dirty="0"/>
              <a:t>	</a:t>
            </a:r>
            <a:r>
              <a:rPr lang="es-AR" sz="1600" dirty="0" smtClean="0"/>
              <a:t>a.3.1. Afiliado</a:t>
            </a:r>
          </a:p>
          <a:p>
            <a:pPr lvl="1"/>
            <a:r>
              <a:rPr lang="es-AR" sz="1600" dirty="0"/>
              <a:t>	</a:t>
            </a:r>
            <a:r>
              <a:rPr lang="es-AR" sz="1600" dirty="0" smtClean="0"/>
              <a:t>a.3.2. Profesional Solicitante </a:t>
            </a:r>
          </a:p>
          <a:p>
            <a:pPr lvl="1"/>
            <a:r>
              <a:rPr lang="es-AR" sz="1600" dirty="0"/>
              <a:t>	</a:t>
            </a:r>
            <a:r>
              <a:rPr lang="es-AR" sz="1600" dirty="0" smtClean="0"/>
              <a:t>a.3.3. Profesional Efector</a:t>
            </a:r>
          </a:p>
          <a:p>
            <a:pPr lvl="1"/>
            <a:r>
              <a:rPr lang="es-AR" sz="1600" dirty="0"/>
              <a:t>	</a:t>
            </a:r>
            <a:r>
              <a:rPr lang="es-AR" sz="1600" dirty="0" smtClean="0"/>
              <a:t>a.3.4. Autorización</a:t>
            </a:r>
          </a:p>
          <a:p>
            <a:pPr lvl="1"/>
            <a:r>
              <a:rPr lang="es-AR" sz="1600" dirty="0"/>
              <a:t>	</a:t>
            </a:r>
            <a:r>
              <a:rPr lang="es-AR" sz="1600" dirty="0" smtClean="0"/>
              <a:t>a.3.5. </a:t>
            </a:r>
            <a:r>
              <a:rPr lang="es-AR" sz="1600" dirty="0" smtClean="0"/>
              <a:t>Episodio </a:t>
            </a:r>
          </a:p>
          <a:p>
            <a:pPr lvl="1"/>
            <a:r>
              <a:rPr lang="es-AR" sz="1600" dirty="0"/>
              <a:t>	</a:t>
            </a:r>
            <a:r>
              <a:rPr lang="es-AR" sz="1600" dirty="0" smtClean="0"/>
              <a:t>a.3.6. </a:t>
            </a:r>
            <a:r>
              <a:rPr lang="es-AR" sz="1600" dirty="0" err="1" smtClean="0"/>
              <a:t>Item</a:t>
            </a:r>
            <a:r>
              <a:rPr lang="es-AR" sz="1600" dirty="0" smtClean="0"/>
              <a:t> (id </a:t>
            </a:r>
            <a:r>
              <a:rPr lang="es-AR" sz="1600" dirty="0" err="1" smtClean="0"/>
              <a:t>item</a:t>
            </a:r>
            <a:r>
              <a:rPr lang="es-AR" sz="1600" dirty="0" smtClean="0"/>
              <a:t>, Importe Gastos, Honorarios, Exento, Gravado)</a:t>
            </a:r>
            <a:endParaRPr lang="es-AR" sz="1600" dirty="0" smtClean="0"/>
          </a:p>
          <a:p>
            <a:pPr lvl="1"/>
            <a:r>
              <a:rPr lang="es-AR" sz="1600" dirty="0"/>
              <a:t>	</a:t>
            </a:r>
            <a:r>
              <a:rPr lang="es-AR" sz="1600" dirty="0" smtClean="0"/>
              <a:t>a.3.7. </a:t>
            </a:r>
            <a:r>
              <a:rPr lang="es-AR" sz="1600" dirty="0" smtClean="0"/>
              <a:t>Referencia a Documento de respaldo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227909" y="274638"/>
            <a:ext cx="7010399" cy="83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Transacción Detalle FC y Débito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180011" y="4097368"/>
            <a:ext cx="75329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/>
              <a:t>b</a:t>
            </a:r>
            <a:r>
              <a:rPr lang="es-AR" sz="1600" dirty="0" smtClean="0"/>
              <a:t>. Tipo de Transacción: </a:t>
            </a:r>
            <a:r>
              <a:rPr lang="es-AR" sz="2000" b="1" dirty="0" smtClean="0"/>
              <a:t>Débitos</a:t>
            </a:r>
            <a:r>
              <a:rPr lang="es-AR" sz="2000" dirty="0" smtClean="0"/>
              <a:t> </a:t>
            </a:r>
            <a:r>
              <a:rPr lang="es-AR" sz="1600" dirty="0" smtClean="0"/>
              <a:t>(</a:t>
            </a:r>
            <a:r>
              <a:rPr lang="es-AR" sz="1600" dirty="0" err="1" smtClean="0"/>
              <a:t>Bundle</a:t>
            </a:r>
            <a:r>
              <a:rPr lang="es-AR" sz="1600" dirty="0" smtClean="0"/>
              <a:t>)</a:t>
            </a:r>
          </a:p>
          <a:p>
            <a:pPr lvl="1"/>
            <a:r>
              <a:rPr lang="es-AR" sz="1600" dirty="0"/>
              <a:t>b</a:t>
            </a:r>
            <a:r>
              <a:rPr lang="es-AR" sz="1600" dirty="0" smtClean="0"/>
              <a:t>.1. Prestadora</a:t>
            </a:r>
          </a:p>
          <a:p>
            <a:pPr lvl="1"/>
            <a:r>
              <a:rPr lang="es-AR" sz="1600" dirty="0"/>
              <a:t>b</a:t>
            </a:r>
            <a:r>
              <a:rPr lang="es-AR" sz="1600" dirty="0" smtClean="0"/>
              <a:t>.2. Financiadora</a:t>
            </a:r>
          </a:p>
          <a:p>
            <a:pPr lvl="1"/>
            <a:r>
              <a:rPr lang="es-AR" sz="1600" dirty="0"/>
              <a:t>b</a:t>
            </a:r>
            <a:r>
              <a:rPr lang="es-AR" sz="1600" dirty="0" smtClean="0"/>
              <a:t>.3. </a:t>
            </a:r>
            <a:r>
              <a:rPr lang="es-AR" sz="1600" dirty="0" err="1" smtClean="0"/>
              <a:t>Claim</a:t>
            </a:r>
            <a:r>
              <a:rPr lang="es-AR" sz="1600" dirty="0" smtClean="0"/>
              <a:t> Response: Detalle del Débito</a:t>
            </a:r>
          </a:p>
          <a:p>
            <a:pPr lvl="1"/>
            <a:r>
              <a:rPr lang="es-AR" sz="1600" dirty="0"/>
              <a:t>	b</a:t>
            </a:r>
            <a:r>
              <a:rPr lang="es-AR" sz="1600" dirty="0" smtClean="0"/>
              <a:t>.3.1. </a:t>
            </a:r>
            <a:r>
              <a:rPr lang="es-AR" sz="1600" dirty="0" err="1" smtClean="0"/>
              <a:t>Claim</a:t>
            </a:r>
            <a:r>
              <a:rPr lang="es-AR" sz="1600" dirty="0" smtClean="0"/>
              <a:t> Facturado</a:t>
            </a:r>
          </a:p>
          <a:p>
            <a:pPr lvl="1"/>
            <a:r>
              <a:rPr lang="es-AR" sz="1600" dirty="0"/>
              <a:t>	b</a:t>
            </a:r>
            <a:r>
              <a:rPr lang="es-AR" sz="1600" dirty="0" smtClean="0"/>
              <a:t>.3.2. Afiliado</a:t>
            </a:r>
          </a:p>
        </p:txBody>
      </p:sp>
    </p:spTree>
    <p:extLst>
      <p:ext uri="{BB962C8B-B14F-4D97-AF65-F5344CB8AC3E}">
        <p14:creationId xmlns:p14="http://schemas.microsoft.com/office/powerpoint/2010/main" val="74364485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206065" y="274638"/>
            <a:ext cx="6748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Transporte – Implementación</a:t>
            </a:r>
          </a:p>
          <a:p>
            <a:r>
              <a:rPr lang="es-ES" spc="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Webservices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61851" y="1582154"/>
            <a:ext cx="77794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2800" b="1" dirty="0" smtClean="0"/>
              <a:t>1. </a:t>
            </a:r>
            <a:r>
              <a:rPr lang="es-AR" sz="2800" b="1" dirty="0" smtClean="0"/>
              <a:t>CDA</a:t>
            </a:r>
            <a:r>
              <a:rPr lang="es-AR" sz="2800" b="1" dirty="0"/>
              <a:t>: Devolverá id de referencia para incluir en el Detalle.</a:t>
            </a:r>
          </a:p>
          <a:p>
            <a:pPr lvl="0"/>
            <a:r>
              <a:rPr lang="es-AR" sz="2800" b="1" dirty="0" smtClean="0"/>
              <a:t>2. </a:t>
            </a:r>
            <a:r>
              <a:rPr lang="es-AR" sz="2800" b="1" dirty="0" smtClean="0"/>
              <a:t>Detalle </a:t>
            </a:r>
            <a:r>
              <a:rPr lang="es-AR" sz="2800" b="1" dirty="0"/>
              <a:t>de Factura</a:t>
            </a:r>
          </a:p>
          <a:p>
            <a:pPr lvl="0"/>
            <a:r>
              <a:rPr lang="es-AR" sz="2800" b="1" dirty="0" smtClean="0"/>
              <a:t>3. </a:t>
            </a:r>
            <a:r>
              <a:rPr lang="es-AR" sz="2800" b="1" dirty="0" smtClean="0"/>
              <a:t>Débitos</a:t>
            </a:r>
            <a:endParaRPr lang="es-AR" sz="2800" b="1" dirty="0"/>
          </a:p>
          <a:p>
            <a:pPr lvl="0"/>
            <a:r>
              <a:rPr lang="es-AR" sz="2800" b="1" dirty="0" smtClean="0"/>
              <a:t>4. </a:t>
            </a:r>
            <a:r>
              <a:rPr lang="es-AR" sz="2800" b="1" dirty="0" smtClean="0"/>
              <a:t>Autorización </a:t>
            </a:r>
            <a:r>
              <a:rPr lang="es-AR" sz="2800" b="1" dirty="0" err="1"/>
              <a:t>Token</a:t>
            </a:r>
            <a:r>
              <a:rPr lang="es-AR" sz="2800" b="1" dirty="0"/>
              <a:t> </a:t>
            </a:r>
          </a:p>
          <a:p>
            <a:pPr lvl="0"/>
            <a:r>
              <a:rPr lang="es-AR" sz="2800" b="1" dirty="0" smtClean="0"/>
              <a:t>5. </a:t>
            </a:r>
            <a:r>
              <a:rPr lang="es-AR" sz="2800" b="1" dirty="0" smtClean="0"/>
              <a:t>Autorización </a:t>
            </a:r>
            <a:r>
              <a:rPr lang="es-AR" sz="2800" b="1" dirty="0" err="1"/>
              <a:t>On</a:t>
            </a:r>
            <a:r>
              <a:rPr lang="es-AR" sz="2800" b="1" dirty="0"/>
              <a:t> </a:t>
            </a:r>
            <a:r>
              <a:rPr lang="es-AR" sz="2800" b="1" dirty="0" smtClean="0"/>
              <a:t>Line</a:t>
            </a:r>
          </a:p>
          <a:p>
            <a:pPr lvl="0"/>
            <a:endParaRPr lang="es-AR" sz="2800" b="1" dirty="0"/>
          </a:p>
          <a:p>
            <a:pPr lvl="0"/>
            <a:r>
              <a:rPr lang="es-AR" sz="2800" b="1" dirty="0" smtClean="0"/>
              <a:t>- Versión en Medio Físico</a:t>
            </a:r>
            <a:endParaRPr lang="es-AR" sz="2800" b="1" dirty="0" smtClean="0"/>
          </a:p>
          <a:p>
            <a:pPr lvl="0"/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5765699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025326"/>
              </p:ext>
            </p:extLst>
          </p:nvPr>
        </p:nvGraphicFramePr>
        <p:xfrm>
          <a:off x="818606" y="1417634"/>
          <a:ext cx="7532913" cy="45912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532913"/>
              </a:tblGrid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u="none" strike="noStrike" dirty="0" smtClean="0">
                          <a:effectLst/>
                        </a:rPr>
                        <a:t>OID</a:t>
                      </a:r>
                      <a:r>
                        <a:rPr lang="es-AR" sz="1600" u="none" strike="noStrike" baseline="0" dirty="0" smtClean="0">
                          <a:effectLst/>
                        </a:rPr>
                        <a:t> INSTITUCIONES FINANCIADORAS</a:t>
                      </a:r>
                    </a:p>
                  </a:txBody>
                  <a:tcPr marL="7144" marR="7144" marT="7144" marB="0" anchor="b"/>
                </a:tc>
              </a:tr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OID</a:t>
                      </a:r>
                      <a:r>
                        <a:rPr lang="es-AR" sz="1600" b="0" i="0" u="none" strike="noStrike" baseline="0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 INSTITUCIONES PRESTADORAS</a:t>
                      </a:r>
                      <a:endParaRPr lang="es-AR" sz="1600" b="0" i="0" u="none" strike="noStrike" dirty="0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TIPOS</a:t>
                      </a:r>
                      <a:r>
                        <a:rPr lang="es-AR" sz="1600" b="0" i="0" u="none" strike="noStrike" baseline="0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 DE DOCUMENTOS DE IDENTIDAD</a:t>
                      </a:r>
                    </a:p>
                  </a:txBody>
                  <a:tcPr marL="7144" marR="7144" marT="7144" marB="0" anchor="b"/>
                </a:tc>
              </a:tr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GENERO DEL PACIENTE</a:t>
                      </a:r>
                      <a:endParaRPr lang="es-AR" sz="1600" b="0" i="0" u="none" strike="noStrike" dirty="0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TIPOS DE DOCUMENTOS MAIS</a:t>
                      </a:r>
                      <a:endParaRPr lang="es-AR" sz="1600" b="0" i="0" u="none" strike="noStrike" dirty="0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baseline="0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CODIGOS DE DEBITO</a:t>
                      </a:r>
                      <a:endParaRPr lang="es-AR" sz="1600" b="0" i="0" u="none" strike="noStrike" dirty="0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TIPOS</a:t>
                      </a:r>
                      <a:r>
                        <a:rPr lang="es-A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MATRICULA MEDICA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ESPECIALIDADES</a:t>
                      </a:r>
                      <a:endParaRPr lang="es-AR" sz="1600" b="0" i="0" u="none" strike="noStrike" dirty="0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TIPOS</a:t>
                      </a:r>
                      <a:r>
                        <a:rPr lang="es-A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EPISODIO</a:t>
                      </a:r>
                      <a:endParaRPr lang="es-AR" sz="1600" b="0" i="0" u="none" strike="noStrike" dirty="0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AMBITOS</a:t>
                      </a:r>
                      <a:r>
                        <a:rPr lang="pt-BR" sz="1600" b="0" i="0" u="none" strike="noStrike" baseline="0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 DEL EPISODIO</a:t>
                      </a:r>
                      <a:endParaRPr lang="pt-BR" sz="1600" b="0" i="0" u="none" strike="noStrike" dirty="0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417389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Y MAS….</a:t>
                      </a:r>
                      <a:endParaRPr lang="es-AR" sz="1600" b="0" i="0" u="none" strike="noStrike" dirty="0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1206065" y="274638"/>
            <a:ext cx="6748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Definiciones de Codificadores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52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206065" y="274638"/>
            <a:ext cx="6748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qué estamos?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75465" y="1677933"/>
            <a:ext cx="68218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ES" sz="2800" b="1" dirty="0"/>
              <a:t>Prueba </a:t>
            </a:r>
            <a:r>
              <a:rPr lang="es-ES" sz="2800" b="1" dirty="0" smtClean="0"/>
              <a:t>de </a:t>
            </a:r>
            <a:r>
              <a:rPr lang="es-ES" sz="2800" b="1" dirty="0" err="1" smtClean="0"/>
              <a:t>Interoperatibilidad</a:t>
            </a:r>
            <a:r>
              <a:rPr lang="es-ES" sz="2800" b="1" dirty="0" smtClean="0"/>
              <a:t> entre Hospital Alemán, Hospital Italiano,  OSDE y </a:t>
            </a:r>
            <a:r>
              <a:rPr lang="es-ES" sz="2800" b="1" dirty="0" err="1" smtClean="0"/>
              <a:t>Swiss</a:t>
            </a:r>
            <a:r>
              <a:rPr lang="es-ES" sz="2800" b="1" dirty="0" smtClean="0"/>
              <a:t> Medical</a:t>
            </a:r>
          </a:p>
          <a:p>
            <a:endParaRPr lang="es-E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1884852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206065" y="274638"/>
            <a:ext cx="6748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problemas estamos teniendo?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87978" y="2273825"/>
            <a:ext cx="76896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ES" sz="2800" b="1" dirty="0" smtClean="0"/>
              <a:t>Repositorio documental</a:t>
            </a:r>
          </a:p>
          <a:p>
            <a:pPr marL="457200" indent="-457200">
              <a:buFontTx/>
              <a:buChar char="-"/>
            </a:pPr>
            <a:r>
              <a:rPr lang="es-ES" sz="2800" b="1" dirty="0" smtClean="0"/>
              <a:t>Tamaño de los archivos de detalle de factura</a:t>
            </a:r>
          </a:p>
          <a:p>
            <a:pPr marL="457200" indent="-457200">
              <a:buFontTx/>
              <a:buChar char="-"/>
            </a:pPr>
            <a:r>
              <a:rPr lang="es-ES" sz="2800" b="1" dirty="0" smtClean="0"/>
              <a:t>Especificación de formato </a:t>
            </a:r>
            <a:r>
              <a:rPr lang="es-ES" sz="2800" b="1" dirty="0" smtClean="0"/>
              <a:t>físico</a:t>
            </a:r>
          </a:p>
          <a:p>
            <a:pPr marL="457200" indent="-457200">
              <a:buFontTx/>
              <a:buChar char="-"/>
            </a:pPr>
            <a:r>
              <a:rPr lang="es-ES" sz="2800" b="1" dirty="0" smtClean="0"/>
              <a:t>Nomencladores de Prácticas y equivalencias</a:t>
            </a:r>
            <a:endParaRPr lang="es-ES" sz="2800" b="1" dirty="0" smtClean="0"/>
          </a:p>
          <a:p>
            <a:pPr marL="457200" indent="-457200">
              <a:buFontTx/>
              <a:buChar char="-"/>
            </a:pPr>
            <a:r>
              <a:rPr lang="es-ES" sz="2800" b="1" dirty="0" smtClean="0"/>
              <a:t>Seguridad</a:t>
            </a:r>
          </a:p>
          <a:p>
            <a:endParaRPr lang="es-E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577480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4" name="Shape 54"/>
          <p:cNvSpPr/>
          <p:nvPr/>
        </p:nvSpPr>
        <p:spPr>
          <a:xfrm>
            <a:off x="5278602" y="343449"/>
            <a:ext cx="3162721" cy="367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Prestadores Habituales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Alemán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Italiano de Buenos Aires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Laboratorio Stamboulian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Centro de Diagnóstico Rossi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Pediatra de Cabecera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Traumatólogo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Urólogo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Endocrinólogo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Kinesiólogo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Oftalmólogo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Otrosólogos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Sitio Web del Proyecto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57200" y="1558842"/>
            <a:ext cx="8229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Toda la documentación estará disponible en     </a:t>
            </a:r>
            <a:r>
              <a:rPr lang="es-AR" sz="2400" u="sng" dirty="0" smtClean="0">
                <a:hlinkClick r:id="rId2"/>
              </a:rPr>
              <a:t>http</a:t>
            </a:r>
            <a:r>
              <a:rPr lang="es-AR" sz="2400" u="sng" dirty="0">
                <a:hlinkClick r:id="rId2"/>
              </a:rPr>
              <a:t>://</a:t>
            </a:r>
            <a:r>
              <a:rPr lang="es-AR" sz="2400" u="sng" dirty="0" smtClean="0">
                <a:hlinkClick r:id="rId2"/>
              </a:rPr>
              <a:t>www.mais.org.ar</a:t>
            </a:r>
            <a:endParaRPr lang="es-AR" sz="2400" u="sng" dirty="0" smtClean="0"/>
          </a:p>
          <a:p>
            <a:pPr marL="457200" indent="-457200">
              <a:buFontTx/>
              <a:buChar char="-"/>
            </a:pPr>
            <a:endParaRPr lang="es-ES" sz="2400" b="1" dirty="0" smtClean="0"/>
          </a:p>
          <a:p>
            <a:pPr marL="457200" indent="-457200">
              <a:buFontTx/>
              <a:buChar char="-"/>
            </a:pPr>
            <a:r>
              <a:rPr lang="es-ES" sz="2400" b="1" dirty="0" smtClean="0"/>
              <a:t>Guía </a:t>
            </a:r>
            <a:r>
              <a:rPr lang="es-ES" sz="2400" b="1" dirty="0"/>
              <a:t>de Implementación </a:t>
            </a:r>
          </a:p>
          <a:p>
            <a:pPr marL="457200" indent="-457200">
              <a:buFontTx/>
              <a:buChar char="-"/>
            </a:pPr>
            <a:r>
              <a:rPr lang="es-ES" sz="2400" b="1" dirty="0" smtClean="0"/>
              <a:t>Guía </a:t>
            </a:r>
            <a:r>
              <a:rPr lang="es-ES" sz="2400" b="1" dirty="0"/>
              <a:t>de Transporte / </a:t>
            </a:r>
            <a:r>
              <a:rPr lang="es-ES" sz="2400" b="1" dirty="0" smtClean="0"/>
              <a:t>Seguridad</a:t>
            </a:r>
          </a:p>
          <a:p>
            <a:pPr marL="457200" indent="-457200">
              <a:buFontTx/>
              <a:buChar char="-"/>
            </a:pPr>
            <a:r>
              <a:rPr lang="es-ES" sz="2400" b="1" dirty="0"/>
              <a:t>Consultas – Sugerencias </a:t>
            </a:r>
            <a:r>
              <a:rPr lang="es-ES" sz="2400" b="1" dirty="0" smtClean="0"/>
              <a:t>– Novedades - Blog</a:t>
            </a:r>
          </a:p>
          <a:p>
            <a:pPr marL="457200" indent="-457200">
              <a:buFontTx/>
              <a:buChar char="-"/>
            </a:pPr>
            <a:r>
              <a:rPr lang="es-ES" sz="2400" b="1" dirty="0" smtClean="0"/>
              <a:t>Encuestas - Votaciones</a:t>
            </a:r>
          </a:p>
          <a:p>
            <a:pPr marL="457200" indent="-457200">
              <a:buFontTx/>
              <a:buChar char="-"/>
            </a:pPr>
            <a:r>
              <a:rPr lang="es-ES" sz="2400" b="1" dirty="0" smtClean="0"/>
              <a:t>Reuniones</a:t>
            </a:r>
            <a:endParaRPr lang="es-ES" sz="2400" b="1" dirty="0"/>
          </a:p>
          <a:p>
            <a:endParaRPr lang="es-ES" sz="3200" dirty="0"/>
          </a:p>
          <a:p>
            <a:r>
              <a:rPr lang="es-ES" sz="3200" dirty="0" smtClean="0"/>
              <a:t>La documentación es gratuita. </a:t>
            </a:r>
          </a:p>
          <a:p>
            <a:r>
              <a:rPr lang="es-ES" sz="3200" dirty="0" smtClean="0"/>
              <a:t>La especificación es de uso libre.</a:t>
            </a:r>
          </a:p>
          <a:p>
            <a:r>
              <a:rPr lang="es-ES" sz="3200" dirty="0" smtClean="0"/>
              <a:t>Las reuniones son abiertas para la comunidad.</a:t>
            </a:r>
          </a:p>
        </p:txBody>
      </p:sp>
    </p:spTree>
    <p:extLst>
      <p:ext uri="{BB962C8B-B14F-4D97-AF65-F5344CB8AC3E}">
        <p14:creationId xmlns:p14="http://schemas.microsoft.com/office/powerpoint/2010/main" val="29725566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48938"/>
            <a:ext cx="8229600" cy="5377226"/>
          </a:xfrm>
        </p:spPr>
        <p:txBody>
          <a:bodyPr/>
          <a:lstStyle/>
          <a:p>
            <a:pPr marL="0" indent="0" algn="ctr">
              <a:buNone/>
            </a:pPr>
            <a:r>
              <a:rPr lang="es-AR" sz="4400" dirty="0" smtClean="0">
                <a:solidFill>
                  <a:schemeClr val="tx2"/>
                </a:solidFill>
              </a:rPr>
              <a:t>Lo estamos haciendo !</a:t>
            </a:r>
          </a:p>
          <a:p>
            <a:pPr marL="0" indent="0" algn="ctr">
              <a:buNone/>
            </a:pPr>
            <a:r>
              <a:rPr lang="es-AR" sz="4000" dirty="0" err="1" smtClean="0">
                <a:solidFill>
                  <a:schemeClr val="accent3">
                    <a:lumMod val="75000"/>
                  </a:schemeClr>
                </a:solidFill>
              </a:rPr>
              <a:t>We</a:t>
            </a:r>
            <a:r>
              <a:rPr lang="es-AR" sz="4000" dirty="0" smtClean="0">
                <a:solidFill>
                  <a:schemeClr val="accent3">
                    <a:lumMod val="75000"/>
                  </a:schemeClr>
                </a:solidFill>
              </a:rPr>
              <a:t> are </a:t>
            </a:r>
            <a:r>
              <a:rPr lang="es-AR" sz="4000" dirty="0" err="1" smtClean="0">
                <a:solidFill>
                  <a:schemeClr val="accent3">
                    <a:lumMod val="75000"/>
                  </a:schemeClr>
                </a:solidFill>
              </a:rPr>
              <a:t>doing</a:t>
            </a:r>
            <a:r>
              <a:rPr lang="es-AR" sz="4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AR" sz="4000" dirty="0" err="1" smtClean="0">
                <a:solidFill>
                  <a:schemeClr val="accent3">
                    <a:lumMod val="75000"/>
                  </a:schemeClr>
                </a:solidFill>
              </a:rPr>
              <a:t>it</a:t>
            </a:r>
            <a:r>
              <a:rPr lang="es-AR" sz="4000" dirty="0" smtClean="0">
                <a:solidFill>
                  <a:schemeClr val="accent3">
                    <a:lumMod val="75000"/>
                  </a:schemeClr>
                </a:solidFill>
              </a:rPr>
              <a:t> !</a:t>
            </a:r>
          </a:p>
          <a:p>
            <a:pPr marL="0" indent="0" algn="ctr">
              <a:buNone/>
            </a:pPr>
            <a:r>
              <a:rPr lang="es-AR" sz="3600" dirty="0" err="1" smtClean="0">
                <a:solidFill>
                  <a:schemeClr val="accent2">
                    <a:lumMod val="75000"/>
                  </a:schemeClr>
                </a:solidFill>
              </a:rPr>
              <a:t>Nós</a:t>
            </a:r>
            <a:r>
              <a:rPr lang="es-AR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AR" sz="3600" dirty="0">
                <a:solidFill>
                  <a:schemeClr val="accent2">
                    <a:lumMod val="75000"/>
                  </a:schemeClr>
                </a:solidFill>
              </a:rPr>
              <a:t>estamos </a:t>
            </a:r>
            <a:r>
              <a:rPr lang="es-AR" sz="3600" dirty="0" err="1" smtClean="0">
                <a:solidFill>
                  <a:schemeClr val="accent2">
                    <a:lumMod val="75000"/>
                  </a:schemeClr>
                </a:solidFill>
              </a:rPr>
              <a:t>fazendo</a:t>
            </a:r>
            <a:r>
              <a:rPr lang="es-AR" sz="3600" dirty="0" smtClean="0">
                <a:solidFill>
                  <a:schemeClr val="accent2">
                    <a:lumMod val="75000"/>
                  </a:schemeClr>
                </a:solidFill>
              </a:rPr>
              <a:t>  !</a:t>
            </a:r>
          </a:p>
          <a:p>
            <a:pPr marL="0" indent="0" algn="ctr">
              <a:buNone/>
            </a:pPr>
            <a:r>
              <a:rPr lang="es-A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Nous</a:t>
            </a:r>
            <a:r>
              <a:rPr lang="es-A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faisons</a:t>
            </a:r>
            <a:r>
              <a:rPr lang="es-A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!</a:t>
            </a:r>
          </a:p>
          <a:p>
            <a:pPr marL="0" indent="0" algn="ctr">
              <a:buNone/>
            </a:pPr>
            <a:r>
              <a:rPr lang="es-AR" sz="2800" dirty="0" err="1" smtClean="0">
                <a:solidFill>
                  <a:schemeClr val="accent6">
                    <a:lumMod val="50000"/>
                  </a:schemeClr>
                </a:solidFill>
              </a:rPr>
              <a:t>Stiamo</a:t>
            </a:r>
            <a:r>
              <a:rPr lang="es-A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AR" sz="2800" dirty="0" err="1" smtClean="0">
                <a:solidFill>
                  <a:schemeClr val="accent6">
                    <a:lumMod val="50000"/>
                  </a:schemeClr>
                </a:solidFill>
              </a:rPr>
              <a:t>facendo</a:t>
            </a:r>
            <a:r>
              <a:rPr lang="es-AR" sz="2800" dirty="0" smtClean="0">
                <a:solidFill>
                  <a:schemeClr val="accent6">
                    <a:lumMod val="50000"/>
                  </a:schemeClr>
                </a:solidFill>
              </a:rPr>
              <a:t> !</a:t>
            </a:r>
          </a:p>
          <a:p>
            <a:pPr marL="0" indent="0" algn="ctr">
              <a:buNone/>
            </a:pPr>
            <a:r>
              <a:rPr lang="es-AR" sz="2400" dirty="0" err="1" smtClean="0">
                <a:solidFill>
                  <a:schemeClr val="accent6">
                    <a:lumMod val="75000"/>
                  </a:schemeClr>
                </a:solidFill>
              </a:rPr>
              <a:t>Wir</a:t>
            </a:r>
            <a:r>
              <a:rPr lang="es-AR" sz="2400" dirty="0" smtClean="0">
                <a:solidFill>
                  <a:schemeClr val="accent6">
                    <a:lumMod val="75000"/>
                  </a:schemeClr>
                </a:solidFill>
              </a:rPr>
              <a:t> tun !</a:t>
            </a:r>
          </a:p>
          <a:p>
            <a:pPr marL="0" indent="0" algn="ctr">
              <a:buNone/>
            </a:pPr>
            <a:r>
              <a:rPr lang="es-AR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we</a:t>
            </a:r>
            <a:r>
              <a:rPr lang="es-AR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doen</a:t>
            </a:r>
            <a:r>
              <a:rPr lang="es-A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!</a:t>
            </a:r>
          </a:p>
          <a:p>
            <a:pPr marL="0" indent="0" algn="ctr">
              <a:buNone/>
            </a:pPr>
            <a:r>
              <a:rPr lang="ko-KR" altLang="es-A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우리가하고있는  </a:t>
            </a:r>
            <a:r>
              <a:rPr lang="es-AR" altLang="ko-K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!</a:t>
            </a:r>
          </a:p>
          <a:p>
            <a:pPr marL="0" indent="0" algn="ctr">
              <a:buNone/>
            </a:pPr>
            <a:r>
              <a:rPr lang="az-Cyrl-AZ" sz="1600" dirty="0" smtClean="0">
                <a:solidFill>
                  <a:schemeClr val="accent2">
                    <a:lumMod val="75000"/>
                  </a:schemeClr>
                </a:solidFill>
              </a:rPr>
              <a:t>Делали</a:t>
            </a:r>
            <a:r>
              <a:rPr lang="es-A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AR" sz="14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pPr marL="0" indent="0" algn="ctr">
              <a:buNone/>
            </a:pPr>
            <a:endParaRPr lang="es-A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A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147" y="5097236"/>
            <a:ext cx="1269153" cy="81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¡</a:t>
            </a:r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GRACIAS!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68218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Agradecimientos</a:t>
            </a:r>
          </a:p>
          <a:p>
            <a:endParaRPr lang="es-ES" sz="3200" b="1" dirty="0"/>
          </a:p>
          <a:p>
            <a:pPr marL="457200" indent="-457200">
              <a:buFontTx/>
              <a:buChar char="-"/>
            </a:pPr>
            <a:r>
              <a:rPr lang="es-ES" sz="3200" b="1" dirty="0" smtClean="0"/>
              <a:t>USUARIA</a:t>
            </a:r>
          </a:p>
          <a:p>
            <a:pPr marL="457200" indent="-457200">
              <a:buFontTx/>
              <a:buChar char="-"/>
            </a:pPr>
            <a:r>
              <a:rPr lang="es-ES" sz="3200" b="1" dirty="0" smtClean="0"/>
              <a:t>Todos los que </a:t>
            </a:r>
            <a:r>
              <a:rPr lang="es-ES" sz="3200" b="1" dirty="0" smtClean="0"/>
              <a:t>trabajan </a:t>
            </a:r>
            <a:r>
              <a:rPr lang="es-ES" sz="3200" b="1" dirty="0" smtClean="0"/>
              <a:t>y </a:t>
            </a:r>
            <a:r>
              <a:rPr lang="es-ES" sz="3200" b="1" dirty="0" smtClean="0"/>
              <a:t>participan </a:t>
            </a:r>
            <a:r>
              <a:rPr lang="es-ES" sz="3200" b="1" dirty="0" smtClean="0"/>
              <a:t>en este proyecto</a:t>
            </a:r>
          </a:p>
        </p:txBody>
      </p:sp>
    </p:spTree>
    <p:extLst>
      <p:ext uri="{BB962C8B-B14F-4D97-AF65-F5344CB8AC3E}">
        <p14:creationId xmlns:p14="http://schemas.microsoft.com/office/powerpoint/2010/main" val="24417424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142890" cy="86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accent1"/>
                </a:solidFill>
              </a:rPr>
              <a:t>Cómo </a:t>
            </a:r>
            <a:r>
              <a:rPr lang="es-ES" spc="0" dirty="0" err="1" smtClean="0">
                <a:solidFill>
                  <a:schemeClr val="accent1"/>
                </a:solidFill>
              </a:rPr>
              <a:t>interoperamos</a:t>
            </a:r>
            <a:r>
              <a:rPr lang="es-ES" spc="0" dirty="0" smtClean="0">
                <a:solidFill>
                  <a:schemeClr val="accent1"/>
                </a:solidFill>
              </a:rPr>
              <a:t> hoy</a:t>
            </a:r>
            <a:endParaRPr lang="es-ES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249616" y="1458792"/>
            <a:ext cx="73504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A – Archivo de detalle de factura</a:t>
            </a:r>
          </a:p>
          <a:p>
            <a:r>
              <a:rPr lang="es-ES" sz="2400" dirty="0"/>
              <a:t>	</a:t>
            </a:r>
            <a:r>
              <a:rPr lang="es-ES" sz="2400" dirty="0" smtClean="0"/>
              <a:t>	Cientos de formatos distintos</a:t>
            </a:r>
          </a:p>
          <a:p>
            <a:endParaRPr lang="es-ES" sz="3200" dirty="0" smtClean="0"/>
          </a:p>
          <a:p>
            <a:r>
              <a:rPr lang="es-ES" sz="3200" dirty="0" smtClean="0"/>
              <a:t>B -  Detalles de Débitos</a:t>
            </a:r>
          </a:p>
          <a:p>
            <a:r>
              <a:rPr lang="es-ES" sz="2400" dirty="0"/>
              <a:t>	</a:t>
            </a:r>
            <a:r>
              <a:rPr lang="es-ES" sz="2400" dirty="0" smtClean="0"/>
              <a:t>	Formatos desconocidos </a:t>
            </a:r>
          </a:p>
          <a:p>
            <a:endParaRPr lang="es-ES" sz="3200" dirty="0"/>
          </a:p>
          <a:p>
            <a:r>
              <a:rPr lang="es-ES" sz="3200" dirty="0" smtClean="0"/>
              <a:t>C – Documentación </a:t>
            </a:r>
            <a:r>
              <a:rPr lang="es-ES" sz="3200" dirty="0" err="1" smtClean="0"/>
              <a:t>respaldatoria</a:t>
            </a:r>
            <a:r>
              <a:rPr lang="es-ES" sz="3200" dirty="0" smtClean="0"/>
              <a:t>	</a:t>
            </a:r>
          </a:p>
          <a:p>
            <a:r>
              <a:rPr lang="es-ES" sz="3200" dirty="0"/>
              <a:t>	</a:t>
            </a:r>
            <a:r>
              <a:rPr lang="es-ES" sz="3200" dirty="0" smtClean="0"/>
              <a:t>	</a:t>
            </a:r>
            <a:r>
              <a:rPr lang="es-ES" sz="2400" dirty="0" smtClean="0"/>
              <a:t>En </a:t>
            </a:r>
            <a:r>
              <a:rPr lang="es-ES" sz="2400" dirty="0" err="1" smtClean="0"/>
              <a:t>pdf</a:t>
            </a:r>
            <a:r>
              <a:rPr lang="es-ES" sz="2400" dirty="0" smtClean="0"/>
              <a:t> en el mejor caso</a:t>
            </a:r>
          </a:p>
          <a:p>
            <a:r>
              <a:rPr lang="es-ES" sz="2400" dirty="0" smtClean="0"/>
              <a:t>		Archivos escaneados</a:t>
            </a:r>
          </a:p>
          <a:p>
            <a:r>
              <a:rPr lang="es-ES" sz="2400" dirty="0" smtClean="0"/>
              <a:t>		Archivos físicos</a:t>
            </a:r>
          </a:p>
        </p:txBody>
      </p:sp>
    </p:spTree>
    <p:extLst>
      <p:ext uri="{BB962C8B-B14F-4D97-AF65-F5344CB8AC3E}">
        <p14:creationId xmlns:p14="http://schemas.microsoft.com/office/powerpoint/2010/main" val="1398555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accent1"/>
                </a:solidFill>
              </a:rPr>
              <a:t>Que hicimos </a:t>
            </a:r>
            <a:endParaRPr lang="es-ES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73504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Decidimos dividir el proyecto en 3 partes:</a:t>
            </a:r>
          </a:p>
          <a:p>
            <a:endParaRPr lang="es-ES" sz="3200" dirty="0" smtClean="0"/>
          </a:p>
          <a:p>
            <a:r>
              <a:rPr lang="es-ES" sz="3200" dirty="0"/>
              <a:t>A</a:t>
            </a:r>
            <a:r>
              <a:rPr lang="es-ES" sz="3200" dirty="0" smtClean="0"/>
              <a:t> – Documentos para continuidad de cuidado (anexos a facturación) </a:t>
            </a:r>
          </a:p>
          <a:p>
            <a:endParaRPr lang="es-ES" sz="3200" dirty="0" smtClean="0"/>
          </a:p>
          <a:p>
            <a:r>
              <a:rPr lang="es-ES" sz="3200" dirty="0" smtClean="0"/>
              <a:t>B -  Mensajes para Facturación y Débitos</a:t>
            </a:r>
          </a:p>
          <a:p>
            <a:endParaRPr lang="es-ES" sz="3200" dirty="0"/>
          </a:p>
          <a:p>
            <a:r>
              <a:rPr lang="es-ES" sz="3200" dirty="0" smtClean="0"/>
              <a:t>C - Transporte</a:t>
            </a:r>
          </a:p>
        </p:txBody>
      </p:sp>
    </p:spTree>
    <p:extLst>
      <p:ext uri="{BB962C8B-B14F-4D97-AF65-F5344CB8AC3E}">
        <p14:creationId xmlns:p14="http://schemas.microsoft.com/office/powerpoint/2010/main" val="36542844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accent1"/>
                </a:solidFill>
              </a:rPr>
              <a:t>Continuidad de Cuidado</a:t>
            </a:r>
            <a:endParaRPr lang="es-ES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161062" y="1323087"/>
            <a:ext cx="68218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200" b="1" dirty="0" smtClean="0"/>
              <a:t>Fase 1  - Análisis y Propuesta Tecnológica</a:t>
            </a:r>
          </a:p>
          <a:p>
            <a:pPr marL="285750" indent="-285750">
              <a:buFontTx/>
              <a:buChar char="-"/>
            </a:pPr>
            <a:r>
              <a:rPr lang="es-ES" sz="2200" dirty="0" smtClean="0"/>
              <a:t>Selección de Estándar : HL7 CDA R2</a:t>
            </a:r>
          </a:p>
          <a:p>
            <a:pPr marL="285750" indent="-285750">
              <a:buFontTx/>
              <a:buChar char="-"/>
            </a:pPr>
            <a:r>
              <a:rPr lang="es-ES" sz="2200" b="1" dirty="0" smtClean="0"/>
              <a:t>(Probado, utilizado en todo el mundo para este fin)</a:t>
            </a:r>
          </a:p>
          <a:p>
            <a:pPr marL="285750" indent="-285750">
              <a:buFontTx/>
              <a:buChar char="-"/>
            </a:pPr>
            <a:r>
              <a:rPr lang="es-ES" sz="2200" dirty="0" smtClean="0"/>
              <a:t>IRAM está terminando en 2015 la traducción para la adopción de HL7 CDA R2 / ISO 27392 como estándar para la República Argentina.</a:t>
            </a:r>
          </a:p>
          <a:p>
            <a:pPr marL="285750" indent="-285750">
              <a:buFontTx/>
              <a:buChar char="-"/>
            </a:pPr>
            <a:endParaRPr lang="es-ES" sz="2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200" b="1" dirty="0"/>
              <a:t>Fase 2  - Definición de Contenidos</a:t>
            </a:r>
          </a:p>
          <a:p>
            <a:pPr marL="342900" indent="-342900">
              <a:buFontTx/>
              <a:buChar char="-"/>
            </a:pPr>
            <a:r>
              <a:rPr lang="es-ES" sz="2200" dirty="0"/>
              <a:t>Selección de Documentos a Estandarizar</a:t>
            </a:r>
          </a:p>
          <a:p>
            <a:pPr marL="342900" indent="-342900">
              <a:buFontTx/>
              <a:buChar char="-"/>
            </a:pPr>
            <a:r>
              <a:rPr lang="es-ES" sz="2200" dirty="0"/>
              <a:t>Definición de Metadatos Comunes</a:t>
            </a:r>
          </a:p>
          <a:p>
            <a:pPr marL="342900" indent="-342900">
              <a:buFontTx/>
              <a:buChar char="-"/>
            </a:pPr>
            <a:r>
              <a:rPr lang="es-ES" sz="2200" dirty="0"/>
              <a:t>Definición de Datos Clínicos por Documento</a:t>
            </a:r>
          </a:p>
          <a:p>
            <a:pPr marL="342900" indent="-342900">
              <a:buFontTx/>
              <a:buChar char="-"/>
            </a:pPr>
            <a:r>
              <a:rPr lang="es-ES" sz="2200" dirty="0"/>
              <a:t>Formalización de </a:t>
            </a:r>
            <a:r>
              <a:rPr lang="es-ES" sz="2200" dirty="0" smtClean="0"/>
              <a:t>Guía </a:t>
            </a:r>
            <a:r>
              <a:rPr lang="es-ES" sz="2200" dirty="0"/>
              <a:t>de Implementación</a:t>
            </a:r>
          </a:p>
          <a:p>
            <a:pPr marL="342900" indent="-342900">
              <a:buFontTx/>
              <a:buChar char="-"/>
            </a:pPr>
            <a:endParaRPr lang="es-ES" sz="2200" b="1" dirty="0"/>
          </a:p>
          <a:p>
            <a:pPr marL="342900" indent="-342900">
              <a:buFontTx/>
              <a:buChar char="-"/>
            </a:pPr>
            <a:r>
              <a:rPr lang="es-ES" sz="2200" b="1" dirty="0"/>
              <a:t>Adaptar el estándar a nuestra </a:t>
            </a:r>
            <a:r>
              <a:rPr lang="es-ES" sz="2200" b="1" dirty="0" smtClean="0"/>
              <a:t>realidad</a:t>
            </a:r>
            <a:endParaRPr lang="es-E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542844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70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spc="0" dirty="0" smtClean="0">
                <a:solidFill>
                  <a:schemeClr val="accent1"/>
                </a:solidFill>
              </a:rPr>
              <a:t>Por qué elegimos CDA – R2 ?</a:t>
            </a:r>
            <a:endParaRPr lang="es-ES" sz="4000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57199" y="1053738"/>
            <a:ext cx="7815943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Es </a:t>
            </a:r>
            <a:r>
              <a:rPr lang="es-ES" sz="2400" dirty="0" err="1" smtClean="0">
                <a:solidFill>
                  <a:schemeClr val="tx2">
                    <a:lumMod val="75000"/>
                  </a:schemeClr>
                </a:solidFill>
              </a:rPr>
              <a:t>xml</a:t>
            </a:r>
            <a:r>
              <a:rPr lang="es-ES" sz="2400" dirty="0" smtClean="0"/>
              <a:t>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" sz="2400" dirty="0" smtClean="0"/>
              <a:t>Se escribe </a:t>
            </a:r>
            <a:r>
              <a:rPr lang="es-ES" sz="2400" dirty="0" err="1" smtClean="0"/>
              <a:t>asi</a:t>
            </a:r>
            <a:r>
              <a:rPr lang="es-ES" sz="2400" dirty="0" smtClean="0"/>
              <a:t>: </a:t>
            </a:r>
          </a:p>
          <a:p>
            <a:r>
              <a:rPr lang="es-AR" sz="1050" b="1" dirty="0"/>
              <a:t>&lt;!-- Título --&gt;</a:t>
            </a:r>
          </a:p>
          <a:p>
            <a:r>
              <a:rPr lang="es-AR" sz="1050" b="1" dirty="0"/>
              <a:t>	&lt;</a:t>
            </a:r>
            <a:r>
              <a:rPr lang="es-AR" sz="1050" b="1" dirty="0" err="1"/>
              <a:t>title</a:t>
            </a:r>
            <a:r>
              <a:rPr lang="es-AR" sz="1050" b="1" dirty="0"/>
              <a:t>&gt;Hospital Ejemplo: </a:t>
            </a:r>
            <a:r>
              <a:rPr lang="es-AR" sz="1050" b="1" dirty="0" err="1"/>
              <a:t>Epicrisis</a:t>
            </a:r>
            <a:r>
              <a:rPr lang="es-AR" sz="1050" b="1" dirty="0"/>
              <a:t>&lt;/</a:t>
            </a:r>
            <a:r>
              <a:rPr lang="es-AR" sz="1050" b="1" dirty="0" err="1"/>
              <a:t>title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&lt;!-- Fecha de Creación del Documento 		-  </a:t>
            </a:r>
            <a:r>
              <a:rPr lang="es-AR" sz="1050" b="1" dirty="0" err="1"/>
              <a:t>MAIS_Ref</a:t>
            </a:r>
            <a:r>
              <a:rPr lang="es-AR" sz="1050" b="1" dirty="0"/>
              <a:t>:#D03 --&gt;</a:t>
            </a:r>
          </a:p>
          <a:p>
            <a:r>
              <a:rPr lang="es-AR" sz="1050" b="1" dirty="0"/>
              <a:t>	&lt;</a:t>
            </a:r>
            <a:r>
              <a:rPr lang="es-AR" sz="1050" b="1" dirty="0" err="1"/>
              <a:t>effectiveTime</a:t>
            </a:r>
            <a:r>
              <a:rPr lang="es-AR" sz="1050" b="1" dirty="0"/>
              <a:t> </a:t>
            </a:r>
            <a:r>
              <a:rPr lang="es-AR" sz="1050" b="1" dirty="0" err="1"/>
              <a:t>value</a:t>
            </a:r>
            <a:r>
              <a:rPr lang="es-AR" sz="1050" b="1" dirty="0"/>
              <a:t>="201503171904+0300"/&gt;</a:t>
            </a:r>
          </a:p>
          <a:p>
            <a:r>
              <a:rPr lang="pt-BR" sz="1050" b="1" dirty="0"/>
              <a:t>	&lt;!-- Código de </a:t>
            </a:r>
            <a:r>
              <a:rPr lang="pt-BR" sz="1050" b="1" dirty="0" err="1"/>
              <a:t>Confidencialidad</a:t>
            </a:r>
            <a:r>
              <a:rPr lang="pt-BR" sz="1050" b="1" dirty="0"/>
              <a:t> 			-  </a:t>
            </a:r>
            <a:r>
              <a:rPr lang="pt-BR" sz="1050" b="1" dirty="0" err="1"/>
              <a:t>MAIS_Ref</a:t>
            </a:r>
            <a:r>
              <a:rPr lang="pt-BR" sz="1050" b="1" dirty="0"/>
              <a:t>:#D04--&gt;</a:t>
            </a:r>
          </a:p>
          <a:p>
            <a:r>
              <a:rPr lang="fr-FR" sz="1050" b="1" dirty="0"/>
              <a:t>	&lt;</a:t>
            </a:r>
            <a:r>
              <a:rPr lang="fr-FR" sz="1050" b="1" dirty="0" err="1"/>
              <a:t>confidentialityCode</a:t>
            </a:r>
            <a:r>
              <a:rPr lang="fr-FR" sz="1050" b="1" dirty="0"/>
              <a:t> code="N" </a:t>
            </a:r>
            <a:r>
              <a:rPr lang="fr-FR" sz="1050" b="1" dirty="0" err="1"/>
              <a:t>codeSystem</a:t>
            </a:r>
            <a:r>
              <a:rPr lang="fr-FR" sz="1050" b="1" dirty="0"/>
              <a:t>="2.16.840.1.113883.5.25"/&gt;</a:t>
            </a:r>
          </a:p>
          <a:p>
            <a:r>
              <a:rPr lang="es-AR" sz="1050" b="1" dirty="0"/>
              <a:t>	&lt;!-- Código de Lenguaje: español de Argentina --&gt;</a:t>
            </a:r>
          </a:p>
          <a:p>
            <a:r>
              <a:rPr lang="es-AR" sz="1050" b="1" dirty="0"/>
              <a:t>	&lt;</a:t>
            </a:r>
            <a:r>
              <a:rPr lang="es-AR" sz="1050" b="1" dirty="0" err="1"/>
              <a:t>languageCode</a:t>
            </a:r>
            <a:r>
              <a:rPr lang="es-AR" sz="1050" b="1" dirty="0"/>
              <a:t> </a:t>
            </a:r>
            <a:r>
              <a:rPr lang="es-AR" sz="1050" b="1" dirty="0" err="1"/>
              <a:t>code</a:t>
            </a:r>
            <a:r>
              <a:rPr lang="es-AR" sz="1050" b="1" dirty="0"/>
              <a:t>="es-AR"/&gt;</a:t>
            </a:r>
          </a:p>
          <a:p>
            <a:r>
              <a:rPr lang="es-AR" sz="1050" b="1" dirty="0"/>
              <a:t>	&lt;!-- Identificador de Documento Original --&gt;</a:t>
            </a:r>
          </a:p>
          <a:p>
            <a:r>
              <a:rPr lang="sv-SE" sz="1050" b="1" dirty="0"/>
              <a:t>	&lt;setId extension="1029988" root="2.16.840.1.113883.2.10.24.2.1.9999.2"/&gt;</a:t>
            </a:r>
          </a:p>
          <a:p>
            <a:r>
              <a:rPr lang="es-AR" sz="1050" b="1" dirty="0"/>
              <a:t>	&lt;!-- Versión del Documento --&gt;</a:t>
            </a:r>
          </a:p>
          <a:p>
            <a:r>
              <a:rPr lang="es-AR" sz="1050" b="1" dirty="0"/>
              <a:t>	&lt;</a:t>
            </a:r>
            <a:r>
              <a:rPr lang="es-AR" sz="1050" b="1" dirty="0" err="1"/>
              <a:t>versionNumber</a:t>
            </a:r>
            <a:r>
              <a:rPr lang="es-AR" sz="1050" b="1" dirty="0"/>
              <a:t> </a:t>
            </a:r>
            <a:r>
              <a:rPr lang="es-AR" sz="1050" b="1" dirty="0" err="1"/>
              <a:t>value</a:t>
            </a:r>
            <a:r>
              <a:rPr lang="es-AR" sz="1050" b="1" dirty="0"/>
              <a:t>="1"/&gt;</a:t>
            </a:r>
          </a:p>
          <a:p>
            <a:r>
              <a:rPr lang="es-AR" sz="1050" b="1" dirty="0"/>
              <a:t>	&lt;!-- Datos del Paciente --&gt;</a:t>
            </a:r>
          </a:p>
          <a:p>
            <a:r>
              <a:rPr lang="es-AR" sz="1050" b="1" dirty="0"/>
              <a:t>	&lt;</a:t>
            </a:r>
            <a:r>
              <a:rPr lang="es-AR" sz="1050" b="1" dirty="0" err="1"/>
              <a:t>recordTarget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	&lt;</a:t>
            </a:r>
            <a:r>
              <a:rPr lang="es-AR" sz="1050" b="1" dirty="0" err="1"/>
              <a:t>patientRole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		&lt;!-- Identificador del Paciente #1: Tipo y Número de Documento -  </a:t>
            </a:r>
            <a:r>
              <a:rPr lang="es-AR" sz="1050" b="1" dirty="0" err="1"/>
              <a:t>MAIS_Ref</a:t>
            </a:r>
            <a:r>
              <a:rPr lang="es-AR" sz="1050" b="1" dirty="0"/>
              <a:t>:#P07 -  </a:t>
            </a:r>
            <a:r>
              <a:rPr lang="es-AR" sz="1050" b="1" dirty="0" err="1"/>
              <a:t>MAIS_Ref</a:t>
            </a:r>
            <a:r>
              <a:rPr lang="es-AR" sz="1050" b="1" dirty="0"/>
              <a:t>:#P08--&gt;</a:t>
            </a:r>
          </a:p>
          <a:p>
            <a:r>
              <a:rPr lang="es-AR" sz="1050" b="1" dirty="0"/>
              <a:t>			&lt;id </a:t>
            </a:r>
            <a:r>
              <a:rPr lang="es-AR" sz="1050" b="1" dirty="0" err="1"/>
              <a:t>extension</a:t>
            </a:r>
            <a:r>
              <a:rPr lang="es-AR" sz="1050" b="1" dirty="0"/>
              <a:t>="20000000" </a:t>
            </a:r>
            <a:r>
              <a:rPr lang="es-AR" sz="1050" b="1" dirty="0" err="1"/>
              <a:t>root</a:t>
            </a:r>
            <a:r>
              <a:rPr lang="es-AR" sz="1050" b="1" dirty="0"/>
              <a:t>="2.16.840.1.113883.2.10.24.4.1"/&gt;</a:t>
            </a:r>
          </a:p>
          <a:p>
            <a:r>
              <a:rPr lang="es-AR" sz="1050" b="1" dirty="0"/>
              <a:t>			&lt;!-- Identificador del Paciente #2: Número de Historia Clínica Prestador --&gt;</a:t>
            </a:r>
          </a:p>
          <a:p>
            <a:r>
              <a:rPr lang="es-AR" sz="1050" b="1" dirty="0"/>
              <a:t>			&lt;id </a:t>
            </a:r>
            <a:r>
              <a:rPr lang="es-AR" sz="1050" b="1" dirty="0" err="1"/>
              <a:t>extension</a:t>
            </a:r>
            <a:r>
              <a:rPr lang="es-AR" sz="1050" b="1" dirty="0"/>
              <a:t>="29282" </a:t>
            </a:r>
            <a:r>
              <a:rPr lang="es-AR" sz="1050" b="1" dirty="0" err="1"/>
              <a:t>root</a:t>
            </a:r>
            <a:r>
              <a:rPr lang="es-AR" sz="1050" b="1" dirty="0"/>
              <a:t>="2.16.840.1.113883.2.10.24.2.1.9999.3"/&gt;</a:t>
            </a:r>
          </a:p>
          <a:p>
            <a:r>
              <a:rPr lang="es-AR" sz="1050" b="1" dirty="0"/>
              <a:t>			&lt;</a:t>
            </a:r>
            <a:r>
              <a:rPr lang="es-AR" sz="1050" b="1" dirty="0" err="1"/>
              <a:t>addr</a:t>
            </a:r>
            <a:r>
              <a:rPr lang="es-AR" sz="1050" b="1" dirty="0"/>
              <a:t> use="HP"&gt;</a:t>
            </a:r>
          </a:p>
          <a:p>
            <a:r>
              <a:rPr lang="es-AR" sz="1050" b="1" dirty="0"/>
              <a:t>				&lt;!-- Domicilio del Paciente (Calle/</a:t>
            </a:r>
            <a:r>
              <a:rPr lang="es-AR" sz="1050" b="1" dirty="0" err="1"/>
              <a:t>Nro</a:t>
            </a:r>
            <a:r>
              <a:rPr lang="es-AR" sz="1050" b="1" dirty="0"/>
              <a:t>/</a:t>
            </a:r>
            <a:r>
              <a:rPr lang="es-AR" sz="1050" b="1" dirty="0" err="1"/>
              <a:t>Depto</a:t>
            </a:r>
            <a:r>
              <a:rPr lang="es-AR" sz="1050" b="1" dirty="0"/>
              <a:t>)  </a:t>
            </a:r>
            <a:r>
              <a:rPr lang="es-AR" sz="1050" b="1" dirty="0" err="1"/>
              <a:t>MAIS_Ref</a:t>
            </a:r>
            <a:r>
              <a:rPr lang="es-AR" sz="1050" b="1" dirty="0"/>
              <a:t>:#P09 --&gt;</a:t>
            </a:r>
          </a:p>
          <a:p>
            <a:r>
              <a:rPr lang="es-AR" sz="1050" b="1" dirty="0"/>
              <a:t>				&lt;</a:t>
            </a:r>
            <a:r>
              <a:rPr lang="es-AR" sz="1050" b="1" dirty="0" err="1"/>
              <a:t>streetAddressLine</a:t>
            </a:r>
            <a:r>
              <a:rPr lang="es-AR" sz="1050" b="1" dirty="0"/>
              <a:t>&gt;Callao 2378&lt;/</a:t>
            </a:r>
            <a:r>
              <a:rPr lang="es-AR" sz="1050" b="1" dirty="0" err="1"/>
              <a:t>streetAddressLine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			&lt;!-- Ciudad del Paciente 					   </a:t>
            </a:r>
            <a:r>
              <a:rPr lang="es-AR" sz="1050" b="1" dirty="0" err="1"/>
              <a:t>MAIS_Ref</a:t>
            </a:r>
            <a:r>
              <a:rPr lang="es-AR" sz="1050" b="1" dirty="0"/>
              <a:t>:#P10 --&gt;</a:t>
            </a:r>
          </a:p>
          <a:p>
            <a:r>
              <a:rPr lang="es-AR" sz="1050" b="1" dirty="0"/>
              <a:t>				&lt;</a:t>
            </a:r>
            <a:r>
              <a:rPr lang="es-AR" sz="1050" b="1" dirty="0" err="1"/>
              <a:t>city</a:t>
            </a:r>
            <a:r>
              <a:rPr lang="es-AR" sz="1050" b="1" dirty="0"/>
              <a:t>&gt;Del Viso&lt;/</a:t>
            </a:r>
            <a:r>
              <a:rPr lang="es-AR" sz="1050" b="1" dirty="0" err="1"/>
              <a:t>city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			&lt;!-- Provincia			 					   </a:t>
            </a:r>
            <a:r>
              <a:rPr lang="es-AR" sz="1050" b="1" dirty="0" err="1"/>
              <a:t>MAIS_Ref</a:t>
            </a:r>
            <a:r>
              <a:rPr lang="es-AR" sz="1050" b="1" dirty="0"/>
              <a:t>:#P13 --&gt;</a:t>
            </a:r>
          </a:p>
          <a:p>
            <a:r>
              <a:rPr lang="es-AR" sz="1050" b="1" dirty="0"/>
              <a:t>				&lt;</a:t>
            </a:r>
            <a:r>
              <a:rPr lang="es-AR" sz="1050" b="1" dirty="0" err="1"/>
              <a:t>state</a:t>
            </a:r>
            <a:r>
              <a:rPr lang="es-AR" sz="1050" b="1" dirty="0"/>
              <a:t>&gt;Buenos Aires&lt;/</a:t>
            </a:r>
            <a:r>
              <a:rPr lang="es-AR" sz="1050" b="1" dirty="0" err="1"/>
              <a:t>state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			&lt;!-- </a:t>
            </a:r>
            <a:r>
              <a:rPr lang="es-AR" sz="1050" b="1" dirty="0" err="1"/>
              <a:t>Codigo</a:t>
            </a:r>
            <a:r>
              <a:rPr lang="es-AR" sz="1050" b="1" dirty="0"/>
              <a:t> Postal	</a:t>
            </a:r>
            <a:r>
              <a:rPr lang="es-AR" sz="2400" b="1" dirty="0"/>
              <a:t>	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79675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70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spc="0" dirty="0" smtClean="0">
                <a:solidFill>
                  <a:schemeClr val="accent1"/>
                </a:solidFill>
              </a:rPr>
              <a:t>Se ve así</a:t>
            </a:r>
            <a:endParaRPr lang="es-ES" sz="4000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57200" y="1457504"/>
            <a:ext cx="6821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 smtClean="0"/>
          </a:p>
          <a:p>
            <a:pPr marL="285750" indent="-285750">
              <a:buFontTx/>
              <a:buChar char="-"/>
            </a:pPr>
            <a:endParaRPr lang="es-ES" sz="2400" dirty="0" smtClean="0"/>
          </a:p>
          <a:p>
            <a:pPr marL="285750" indent="-285750">
              <a:buFontTx/>
              <a:buChar char="-"/>
            </a:pPr>
            <a:endParaRPr lang="es-ES" sz="2400" b="1" dirty="0" smtClean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s-ES" sz="2400" dirty="0">
              <a:solidFill>
                <a:srgbClr val="FF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8" y="841195"/>
            <a:ext cx="8098113" cy="599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2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accent1"/>
                </a:solidFill>
              </a:rPr>
              <a:t>Quienes lo hicimos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2343"/>
            <a:ext cx="5059301" cy="373297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293070" y="1874482"/>
            <a:ext cx="36884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Gracias al Soporte Financiero y Organizacional de Usuaria / </a:t>
            </a:r>
            <a:r>
              <a:rPr lang="es-ES" dirty="0" err="1" smtClean="0"/>
              <a:t>Forum</a:t>
            </a:r>
            <a:r>
              <a:rPr lang="es-ES" dirty="0" smtClean="0"/>
              <a:t> IT Salud</a:t>
            </a:r>
          </a:p>
          <a:p>
            <a:endParaRPr lang="es-ES" dirty="0"/>
          </a:p>
          <a:p>
            <a:r>
              <a:rPr lang="es-ES" b="1" dirty="0" smtClean="0"/>
              <a:t>Pudimos juntar en una misma mesa a técnicos, médicos de  prestadores</a:t>
            </a:r>
            <a:r>
              <a:rPr lang="es-ES" b="1" dirty="0"/>
              <a:t> </a:t>
            </a:r>
            <a:r>
              <a:rPr lang="es-ES" b="1" dirty="0" smtClean="0"/>
              <a:t>y financiadores. </a:t>
            </a:r>
            <a:endParaRPr lang="es-ES" b="1" dirty="0"/>
          </a:p>
          <a:p>
            <a:r>
              <a:rPr lang="es-ES" b="1" dirty="0" smtClean="0"/>
              <a:t>Afuera son competidores o proveedores y clientes…</a:t>
            </a:r>
          </a:p>
          <a:p>
            <a:endParaRPr lang="es-ES" b="1" dirty="0" smtClean="0"/>
          </a:p>
          <a:p>
            <a:r>
              <a:rPr lang="es-ES" b="1" dirty="0" smtClean="0"/>
              <a:t>En MAIS trabajaron generosamente presentando sus experiencias y necesidades.</a:t>
            </a:r>
          </a:p>
          <a:p>
            <a:endParaRPr lang="es-ES" dirty="0"/>
          </a:p>
        </p:txBody>
      </p:sp>
      <p:pic>
        <p:nvPicPr>
          <p:cNvPr id="1026" name="Picture 2" descr="Image result for hospital privado de cordo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61" y="4619126"/>
            <a:ext cx="1015868" cy="87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7137" y="5401755"/>
            <a:ext cx="1561777" cy="48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4" name="Shape 54"/>
          <p:cNvSpPr/>
          <p:nvPr/>
        </p:nvSpPr>
        <p:spPr>
          <a:xfrm>
            <a:off x="5278602" y="343449"/>
            <a:ext cx="3162721" cy="367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Prestadores Habituales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Alemán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Italiano de Buenos Aires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Laboratorio Stamboulian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Centro de Diagnóstico Rossi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Pediatra de Cabecera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Traumatólogo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Urólogo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Endocrinólogo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Kinesiólogo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Oftalmólogo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Otrosólogos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accent1"/>
                </a:solidFill>
              </a:rPr>
              <a:t>Como lo hicimos </a:t>
            </a:r>
            <a:endParaRPr lang="es-ES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2906" y="1855934"/>
            <a:ext cx="82938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1- Reuniones Mensuales </a:t>
            </a:r>
          </a:p>
          <a:p>
            <a:r>
              <a:rPr lang="es-ES" sz="3200" dirty="0" smtClean="0"/>
              <a:t>Discusión de conceptos y ejemplos, demostraciones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s-ES" sz="3200" b="1" dirty="0" smtClean="0"/>
              <a:t>2- Votaciones por Internet para las Decisiones</a:t>
            </a:r>
            <a:r>
              <a:rPr lang="es-ES" sz="2400" b="1" dirty="0" smtClean="0"/>
              <a:t> Aplicando </a:t>
            </a:r>
            <a:r>
              <a:rPr lang="es-ES" sz="2400" b="1" dirty="0" err="1" smtClean="0"/>
              <a:t>Jotform</a:t>
            </a:r>
            <a:endParaRPr lang="es-ES" sz="2400" b="1" dirty="0" smtClean="0"/>
          </a:p>
          <a:p>
            <a:r>
              <a:rPr lang="es-ES" sz="2400" b="1" dirty="0"/>
              <a:t>	</a:t>
            </a:r>
            <a:r>
              <a:rPr lang="es-ES" sz="2400" b="1" dirty="0" smtClean="0"/>
              <a:t>Tipos de Documentos A Implementar</a:t>
            </a:r>
          </a:p>
          <a:p>
            <a:r>
              <a:rPr lang="es-ES" sz="2400" b="1" dirty="0"/>
              <a:t>	</a:t>
            </a:r>
            <a:r>
              <a:rPr lang="es-ES" sz="2400" b="1" dirty="0" smtClean="0"/>
              <a:t>Datos Mínimos (Metadatos)</a:t>
            </a:r>
          </a:p>
          <a:p>
            <a:r>
              <a:rPr lang="es-ES" sz="2400" b="1" dirty="0"/>
              <a:t>	</a:t>
            </a:r>
            <a:r>
              <a:rPr lang="es-ES" sz="2400" b="1" dirty="0" smtClean="0"/>
              <a:t>Contenidos Clínicos</a:t>
            </a:r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2401316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22951</TotalTime>
  <Words>938</Words>
  <Application>Microsoft Office PowerPoint</Application>
  <PresentationFormat>Presentación en pantalla (4:3)</PresentationFormat>
  <Paragraphs>269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맑은 고딕</vt:lpstr>
      <vt:lpstr>Arial</vt:lpstr>
      <vt:lpstr>Avenir Book</vt:lpstr>
      <vt:lpstr>Calibri</vt:lpstr>
      <vt:lpstr>Wingdings</vt:lpstr>
      <vt:lpstr>Tema de Office</vt:lpstr>
      <vt:lpstr>  Expo Medical 2016 MAIS  Guía de Implementación  HL7 CDA R2 </vt:lpstr>
      <vt:lpstr>Presentación de PowerPoint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Quienes lo hicimos 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Presentación de PowerPoint</vt:lpstr>
      <vt:lpstr>Presentación de PowerPoint</vt:lpstr>
      <vt:lpstr>EJEMPLO PARA UN PEQUEÑO AFILIADO A UNA PRESTIGIOSa PREPAGA (Sí,esa)</vt:lpstr>
      <vt:lpstr>Presentación de PowerPoint</vt:lpstr>
      <vt:lpstr>EJEMPLO PARA UN PEQUEÑO AFILIADO A UNA PRESTIGIOSa PREPAGA (Sí,esa)</vt:lpstr>
      <vt:lpstr>Presentación de PowerPoint</vt:lpstr>
      <vt:lpstr>EJEMPLO PARA UN PEQUEÑO AFILIADO A UNA PRESTIGIOSa PREPAGA (Sí,esa)</vt:lpstr>
      <vt:lpstr>EJEMPLO PARA UN PEQUEÑO AFILIADO A UNA PRESTIGIOSa PREPAGA (Sí,esa)</vt:lpstr>
    </vt:vector>
  </TitlesOfParts>
  <Company>KERN-IT SRL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MAIS  Marco Argentino de  Interoperabilidad en Salud Guía de Implementación  CDA R2</dc:title>
  <dc:creator>DIEGO KAMINKER</dc:creator>
  <cp:lastModifiedBy>Diego Waksman</cp:lastModifiedBy>
  <cp:revision>100</cp:revision>
  <cp:lastPrinted>2015-06-25T21:10:09Z</cp:lastPrinted>
  <dcterms:created xsi:type="dcterms:W3CDTF">2015-06-03T15:11:31Z</dcterms:created>
  <dcterms:modified xsi:type="dcterms:W3CDTF">2016-09-29T18:54:05Z</dcterms:modified>
</cp:coreProperties>
</file>